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5" r:id="rId9"/>
    <p:sldId id="268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81" r:id="rId23"/>
    <p:sldId id="282" r:id="rId24"/>
    <p:sldId id="284" r:id="rId25"/>
    <p:sldId id="28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>
      <p:cViewPr>
        <p:scale>
          <a:sx n="84" d="100"/>
          <a:sy n="84" d="100"/>
        </p:scale>
        <p:origin x="44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0:48:17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0T10:48:17.8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4:37:01.4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 11451 24575,'0'14'0,"0"-5"0,0 3 0,0-5 0,0 1 0,0 0 0,0 1 0,0 12 0,0 16 0,-4 15 0,-1 8 0,-1-10 0,-1-13 0,5-15 0,1-10 0,1-4 0,0-2 0,0 0 0,0-2 0,0 2 0,1-1 0,2 2 0,1 0 0,2 0 0,1 2 0,2-2 0,3 0 0,1-1 0,2 0 0,0 3 0,3 5 0,4 4 0,1 4 0,-2 0 0,-1-1 0,-1-2 0,4 0 0,3 2 0,5 2 0,6 6 0,6 4 0,5 2 0,-1-2 0,-6-4 0,-9-10 0,-10-8 0,-6-8 0,-3-3 0,4 3 0,14 4 0,24 5 0,24 6 0,-30-8 0,1 1 0,4-1 0,0 1 0,0-1 0,-1 0 0,-2-1 0,-2-1 0,41 3 0,-9-5 0,-6-4 0,1-2 0,-6 0 0,-6 0 0,-14 0 0,-15 0 0,-4 0 0,9 0 0,26 0 0,26 0 0,-37-3 0,2 0 0,3-3 0,-1 0 0,-1-2 0,-2-2 0,-3-1 0,-2 0 0,39-12 0,-12-1 0,-11 1 0,-3-2 0,0 0 0,9-5 0,13-7 0,-39 16 0,0 0 0,3-3 0,-1-2 0,3-5 0,-1-3 0,0-3 0,-2-3 0,-1-4 0,-2-3 0,-1-3 0,-2-2 0,-2-5 0,-2-2 0,0-4 0,-3-2 0,1-7 0,-2-2 0,-3 1 0,-3 1 0,-4 3 0,-3 2 0,-2 5 0,-3 2 0,-2 8 0,-2 3 0,10-37 0,-4 10 0,-5-2 0,-4-14 0,-6 40 0,0-1 0,-2-12 0,0-1 0,0-2 0,-1-1 0,0-8 0,0-1 0,-1-7 0,0 0 0,0 2 0,0-1 0,0-3 0,0 0 0,0 2 0,0 0 0,0-3 0,1 0 0,0 0 0,1 0 0,1 1 0,-1 0 0,1 6 0,0 0 0,0 2 0,1 1 0,-1 1 0,1 1 0,-1 3 0,1 2 0,-1 4 0,1 2 0,0-1 0,0 1 0,-1-4 0,0-1 0,1 0 0,0-2 0,-1-2 0,-1-2 0,1 3 0,0-1 0,-1-3 0,1-1 0,-1-3 0,1-2 0,1 2 0,-1-1 0,0-3 0,1 1 0,0-1 0,0-1 0,-1-3 0,0-3 0,1-7 0,-1-1 0,-1 29 0,0 1 0,-1-2-234,1-1 0,-1-1 1,0 0 233,0-1 0,0-1 0,0 1 0,-1 0 0,0 0 0,0 1 0,0-2 0,0 1 0,0 0 0,0 4 0,0 1 0,0 0 0,0-1 0,1 0 0,-2 1 0,-1-30 0,-1 2 0,0 13 0,-1 3 0,0 8 0,0 5 0,-4-23 0,3 32 0,1 20 0,2 15 0,0 8 701,2 7-701,0 5 0,0 4 0,-5-19 0,1 1 0,-2-7 0,4 8 0,2 13 0,-2-1 0,0-4 0,0-8 0,1-12 0,1-14 0,0-10 0,0-2 0,0-3 0,0-4 0,4-9 0,4-11 0,3-3 0,3 1 0,-1 6 0,1 4 0,3 0 0,2-5 0,7-14 0,-11 41 0,1-1 0,1-5 0,1-1 0,0-2 0,1 1 0,-2 4 0,0 1 0,-2 7 0,-1 1 0,11-30 0,-4 13 0,0 4 0,3-5 0,5-14 0,8-12 0,-16 41 0,1-1 0,5-4 0,1-2 0,3 0 0,2 0 0,4-6 0,2 0 0,4-4 0,3-1 0,2-1 0,0-1 0,3-1 0,1 1 0,-2 5 0,1 1 0,-4 6 0,0 2 0,-3 7 0,0 3 0,-2 5 0,0 3 0,-2 4 0,1 3 0,41-24 0,4 9 0,-40 27 0,1 1 0,7 2 0,1 0 0,4 1 0,0 2 0,4-1 0,2 1 0,1 1 0,1 2 0,-2 0 0,1 2 0,1 2 0,1 1 0,1 1 0,0 2 0,2 1 0,1 2 0,0 0 0,1 0 0,2 0 0,-1 0 0,0 0 0,-1 0 0,0-1 0,0 2 0,0 0 0,0 2 0,-3 1 0,-1 2 0,0 2 0,-1 1 0,-3 1 0,-1 1 0,0 2 0,-2 1 0,-3 2 0,-3 0 0,-7 0 0,-3 0 0,26 13 0,-25-5 0,-25-13 0,-10 2 0,-12-8 0,0 0 0,0 1 0,0-1 0,-1 0 0,-1 6 0,0 20 0,1 37 0,0-19 0,2 3 0,0 9 0,3 0 0,-1-2 0,2-2 0,5 30 0,-1-29 0,-5-27 0,-1-17 0,0-9 0,1-3 0,0 1 0,2 8 0,5 18 0,7 14 0,8 22 0,5 11 0,4 0 0,-3-7 0,-7-20 0,-7-16 0,-7-14 0,-4-9 0,-4-3 0,-1-3 0,-2 0 0,0 1 0,0-1 0,0 0 0,0 0 0,0-1 0,0 0 0,0 1 0,0-1 0,-2 0 0,0 1 0,-3 0 0,0-2 0,-2 2 0,2 0 0,-2 4 0,2 6 0,-1 9 0,0 14 0,-1 12 0,-1 3 0,0-4 0,0-13 0,-1-8 0,5-14 0,-3-1 0,5-9 0,0 0 0,0 0 0,2 2 0,0 0 0,0 1 0,0 0 0,0 0 0,0 0 0,0 0 0,0 1 0,0 1 0,0 0 0,0 1 0,0 0 0,0 5 0,0-5 0,0 5 0,0-2 0,0-3 0,0 5 0,0-7 0,0 1 0,0-1 0,0-1 0,1 0 0,1 1 0,-1 0 0,1 0 0,-1 0 0,-1-1 0,0 1 0,0 0 0,0 0 0,0 0 0,0-1 0,0-1 0,0 1 0,0-1 0,0 0 0,0 1 0,0 1 0,0 1 0,0 0 0,0-1 0,0-1 0,0 0 0,0-2 0,0 1 0,0 0 0,0 1 0,0 0 0,0 4 0,0-4 0,0 5 0,-1-5 0,0 2 0,-1-2 0,-1-1 0,0-1 0,1 0 0,-1 0 0,0 0 0,-1-1 0,0 0 0,0 0 0,0-1 0,1-1 0,1-5 0,0-10 0,1-24 0,1-30 0,0 27 0,0-6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7T14:37:04.7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1 156 24575,'7'26'0,"4"-1"0,5-3 0,1-2 0,-4-4 0,-1-3 0,-2 0 0,-3-5 0,-1 1 0,-2-5 0,0 1 0,1 2 0,-1-4 0,1 3 0,2 1 0,1 2 0,1 2 0,1 1 0,-1-2 0,1-1 0,-2-2 0,0 1 0,-2-1 0,1 0 0,0 0 0,1 0 0,6 5 0,-7-5 0,6 5 0,-6-6 0,1 3 0,-2-3 0,-1-1 0,-1 0 0,-2-2 0,0 1 0,-1-2 0,1 1 0,0 1 0,-1-1 0,1 1 0,-1-2 0,1 0 0,1 0 0,-1 0 0,1-2 0,0 0 0,0 0 0,2 0 0,0 0 0,2 0 0,-2-4 0,-1-3 0,-1-5 0,-1-3 0,2 0 0,0 2 0,0 1 0,1 3 0,0 1 0,0 1 0,1 0 0,-2-1 0,0 0 0,-2-3 0,0-2 0,-2-2 0,0 1 0,0-1 0,0 6 0,0-6 0,0 9 0,3-8 0,1 4 0,2-3 0,2-1 0,0 1 0,0 2 0,1 0 0,1 0 0,1 0 0,1-2 0,0 1 0,0 1 0,-2 2 0,-3 1 0,0 1 0,-1 0 0,1 1 0,0 3 0,-2-1 0,-2 1 0,-1-1 0,-2-2 0,2 0 0,1-1 0,2-4 0,2-3 0,2-2 0,1-1 0,-1 3 0,0 4 0,-3 5 0,2 3 0,-1 2 0,-2 0 0,5 6 0,-7-4 0,2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8:28:27.9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9916 24575,'70'51'0,"-3"0"0,-26-4 0,10 18 0,-16-20 0,3 2 0,5 7 0,2-1 0,0-2 0,1-2 0,-2-6 0,-3-5 0,22 14 0,-16-22 0,-2-7 0,18 2 0,23 9 0,-32-12 0,1 1 0,6 2 0,1 1 0,-2-2 0,-2-2 0,-7-2 0,-2-3 0,27 6 0,-29-11 0,-11-6 0,12-8 0,39-13 0,-16 1 0,8-4 0,-10 1 0,4-1 0,1-1-253,6-2 1,1 0 0,0 0 252,-1 0 0,0 0 0,-3 0 0,22-7 0,-7 1 0,-23 6 0,-8 0 0,23-14 0,-42 12 0,-8 0 0,24-16 0,-6 7 0,7-5 0,-2 2 0,5-3 0,3-1-182,15-10 0,4-3 0,1 0 182,-20 12 0,1-2 0,-1 1 0,-1-1 0,19-13 0,-2 0 0,-4 0-32,-12 8 0,-3-1 0,-6 2 32,5-8 0,-8 1 0,-14 12 0,-7 2 0,-2-12 0,-14 6 0,11-28 0,-7 17 0,3-8 0,8-24 0,1-7 224,-8 25 0,1-3 0,-2 0-224,1-4 0,-1 0 0,-2-1 0,-1 3 0,-2 0 0,0 1 0,-3 7 0,-1 1 0,-1 1 49,3-28 1,-3 1-50,-4 10 0,-2 3 0,-2 4 0,-2 1 0,-2 4 0,-1 1 0,0 2 0,-2 1 0,-2 0 0,-1 0 314,-2-2 0,-2-1-314,-3-4 0,-2-2 0,0 1 0,-1-1 0,2 0 0,-1-1 0,-1 1 0,-1 0 0,-1-1 0,0-1 0,-4-1 0,0 1 0,-1 0 0,-1 0 0,0 4 0,1 1 0,0 2 0,0 0 0,-1-3 0,-1-1 0,1-5 0,-1-2 0,-2-8 0,0-3 0,9 28 0,0 0 0,0-2-230,-1-4 0,0-1 1,1-3 229,1-6 0,1-3 0,2-3-486,3 14 1,2-2 0,1-2 0,1-2 485,0-9 0,1-3 0,2-1 0,-1-2 0,2 13 0,1-1 0,0-2 0,1 1 0,-1-1 0,1-1 0,-1-1 0,0 1 0,1-1 0,1 2 0,1-18 0,1 2 0,1 0 0,2 2 0,2 4 0,2 2 0,1 0 0,3 3 0,1 5 0,2 1 0,2 2 0,2 2-305,8-17 0,4 2 1,-1 2 304,1 4 0,0 1 0,0 4 0,-5 12 0,-1 2 0,0 3-96,9-20 0,-2 3 96,-3 5 0,0 3 291,-2 8 1,1 2-292,0 0 0,3 1 942,4-2 0,4 2-942,2 2 0,4 3 518,5 0 1,4 2-519,3 1 0,1 4 116,-1 8 0,2 3-116,3 4 0,0 5 0,-2 6 0,0 5 0,0 4 0,-1 6 0,-6 3 0,-2 3 0,30 2 0,-17 4 0,-15 6 0,-2 6 0,7 5 0,9 3 0,13 1 0,16 0 0,-42-10 0,1-1 0,0 0 0,-1 0 0,41 11 0,-23 1 0,-14 0 0,20-3 0,-15-11 0,8-4 0,22 0 0,6-3 0,-23-2 0,3-1 0,-1-1 0,-3-1 0,-1 0 0,-3-1 0,16 0 0,-8-1 0,-21 0 0,-6 1 0,8 0 0,-31 3 0,7 0 0,16 0 0,31 2 0,18 3 0,-7 3 0,-21 1 0,-26-1 0,-13 1 0,9 9 0,22 24 0,-21-11 0,1 3 0,3 6 0,-1 1 0,-5 0 0,-4 0 0,22 28 0,-31-33 0,-6-7 0,-17-20 0,1 2 0,-1-2 0,1 0 0,8 21 0,13 26 0,10 31 0,-14-37 0,-1 0 0,19 41 0,-9-23 0,-10-26 0,-9-17 0,-4-14 0,-3 0 0,-3 0 0,0 4 0,0 3 0,1 5 0,-1 1 0,-1 0 0,-1-2 0,0-8 0,0-2 0,0-5 0,-6-4 0,4-1 0,-5-2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8T08:28:30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2 338 24575,'-2'12'0,"5"1"0,9 0 0,1 1 0,1-2 0,-1 1 0,1-2 0,2 3 0,1 2 0,6 4 0,4 6 0,5 3 0,1 3 0,-3-5 0,-6-3 0,-6-7 0,-6-8 0,-5-3 0,-4-3 0,-1 0 0,3 3 0,2 1 0,3 6 0,7 5 0,4 7 0,6 4 0,0 0 0,-5-5 0,-4-6 0,-9-11 0,-3-6 0,-6-9 0,0-3 0,0-1 0,1-1 0,2 1 0,1 1 0,2-5 0,-1-3 0,1-6 0,1-6 0,1-3 0,1-1 0,3-5 0,4-3 0,5-4 0,5-2 0,-1 2 0,3 1 0,4-4 0,7-12 0,7-3 0,-3 7 0,-8 15 0,-10 18 0,-9 11 0,-5 9 0,-4 3 0,-3 2 0,0 0-1696,-32-2 0,22 1 0,-24-2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AA5A14-D896-B34B-A908-A61C77D650C4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BCF6C-C25C-424C-ABD6-4C51B6710DD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4970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3434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9191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6833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69685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603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595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256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1440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8350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2439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34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80329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444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308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16482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7208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4214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7448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94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1148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1556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2921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CF6C-C25C-424C-ABD6-4C51B6710DDA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5947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46313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5713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984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04666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5347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3491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89162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9087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677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7414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2595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57899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040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3627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956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8688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9371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DBD2ED-B859-F441-88E3-F1075B035436}" type="datetimeFigureOut">
              <a:rPr kumimoji="1" lang="ko-KR" altLang="en-US" smtClean="0"/>
              <a:t>2023. 8. 22.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E30EF94-36E9-5D47-A2DE-CC4E6F4A8C3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557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26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0.png"/><Relationship Id="rId4" Type="http://schemas.openxmlformats.org/officeDocument/2006/relationships/customXml" Target="../ink/ink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C739A-2C9C-F1A3-5A3E-D2AD8E3298E0}"/>
              </a:ext>
            </a:extLst>
          </p:cNvPr>
          <p:cNvSpPr txBox="1"/>
          <p:nvPr/>
        </p:nvSpPr>
        <p:spPr>
          <a:xfrm>
            <a:off x="666308" y="1725581"/>
            <a:ext cx="54296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dirty="0">
                <a:latin typeface="Stencil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LOCK GAN</a:t>
            </a:r>
            <a:endParaRPr kumimoji="1" lang="ko-KR" altLang="en-US" sz="8800" dirty="0">
              <a:latin typeface="Stencil" pitchFamily="82" charset="0"/>
              <a:ea typeface="BM DoHyeon OTF" panose="020B0600000101010101" pitchFamily="34" charset="-127"/>
              <a:cs typeface="Brush Script MT" panose="03060802040406070304" pitchFamily="66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761AD-1473-6C9D-E374-49E1FB71384E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8B63A5-F433-71A0-A0A0-702085C6CF01}"/>
                  </a:ext>
                </a:extLst>
              </p14:cNvPr>
              <p14:cNvContentPartPr/>
              <p14:nvPr/>
            </p14:nvContentPartPr>
            <p14:xfrm>
              <a:off x="9740838" y="2694851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8B63A5-F433-71A0-A0A0-702085C6CF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2198" y="26858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3358C15-2752-0B0E-042C-5127CDB6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425" y="618309"/>
            <a:ext cx="5168604" cy="51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AF15380-CFAA-8689-2D8E-32B1C8B33833}"/>
              </a:ext>
            </a:extLst>
          </p:cNvPr>
          <p:cNvSpPr txBox="1"/>
          <p:nvPr/>
        </p:nvSpPr>
        <p:spPr>
          <a:xfrm>
            <a:off x="2605923" y="3926183"/>
            <a:ext cx="37737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GAN</a:t>
            </a:r>
            <a:r>
              <a:rPr kumimoji="1" lang="ko-KR" altLang="en-US" sz="2800" dirty="0">
                <a:latin typeface="Hiragino Kaku Gothic Std W8" panose="020B0800000000000000" pitchFamily="34" charset="-128"/>
              </a:rPr>
              <a:t>이란 무엇인가</a:t>
            </a:r>
            <a:endParaRPr kumimoji="1" lang="en-US" altLang="ko-KR" sz="28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marL="342900" indent="-342900">
              <a:buAutoNum type="arabicPeriod"/>
            </a:pPr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LOCK GAN</a:t>
            </a:r>
            <a:r>
              <a:rPr kumimoji="1" lang="ko-KR" altLang="en-US" sz="2800" dirty="0">
                <a:latin typeface="Hiragino Kaku Gothic Std W8" panose="020B0800000000000000" pitchFamily="34" charset="-128"/>
              </a:rPr>
              <a:t> 소개</a:t>
            </a:r>
            <a:endParaRPr kumimoji="1" lang="en-US" altLang="ko-KR" sz="28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marL="342900" indent="-342900">
              <a:buAutoNum type="arabicPeriod"/>
            </a:pPr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LOCK</a:t>
            </a:r>
            <a:r>
              <a:rPr kumimoji="1" lang="ko-KR" altLang="en-US" sz="2800" dirty="0">
                <a:latin typeface="Hiragino Kaku Gothic Std W8" panose="020B0800000000000000" pitchFamily="34" charset="-128"/>
              </a:rPr>
              <a:t> </a:t>
            </a:r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GAN</a:t>
            </a:r>
            <a:r>
              <a:rPr kumimoji="1" lang="ko-KR" altLang="en-US" sz="2800" dirty="0">
                <a:latin typeface="Hiragino Kaku Gothic Std W8" panose="020B0800000000000000" pitchFamily="34" charset="-128"/>
              </a:rPr>
              <a:t> 구현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AB4962-14BD-0F47-0FEC-C6252D0C8482}"/>
              </a:ext>
            </a:extLst>
          </p:cNvPr>
          <p:cNvSpPr txBox="1"/>
          <p:nvPr/>
        </p:nvSpPr>
        <p:spPr>
          <a:xfrm>
            <a:off x="1330255" y="2972076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latin typeface="Hiragino Kaku Gothic Std W8" panose="020B0800000000000000" pitchFamily="34" charset="-128"/>
              </a:rPr>
              <a:t>-</a:t>
            </a:r>
            <a:r>
              <a:rPr kumimoji="1" lang="ko-KR" altLang="en-US" sz="2000" dirty="0">
                <a:latin typeface="Hiragino Kaku Gothic Std W8" panose="020B0800000000000000" pitchFamily="34" charset="-128"/>
              </a:rPr>
              <a:t> </a:t>
            </a:r>
            <a:r>
              <a:rPr kumimoji="1" lang="en-US" altLang="ko-KR" sz="2000" dirty="0">
                <a:latin typeface="Hiragino Kaku Gothic Std W8" panose="020B0800000000000000" pitchFamily="34" charset="-128"/>
              </a:rPr>
              <a:t>GAN</a:t>
            </a:r>
            <a:r>
              <a:rPr kumimoji="1" lang="ko-KR" altLang="en-US" sz="2000" dirty="0">
                <a:latin typeface="Hiragino Kaku Gothic Std W8" panose="020B0800000000000000" pitchFamily="34" charset="-128"/>
              </a:rPr>
              <a:t>을 보안에 </a:t>
            </a:r>
            <a:r>
              <a:rPr kumimoji="1" lang="ko-KR" altLang="en-US" sz="2000" dirty="0" err="1">
                <a:latin typeface="Hiragino Kaku Gothic Std W8" panose="020B0800000000000000" pitchFamily="34" charset="-128"/>
              </a:rPr>
              <a:t>적용할수</a:t>
            </a:r>
            <a:r>
              <a:rPr kumimoji="1" lang="ko-KR" altLang="en-US" sz="2000" dirty="0">
                <a:latin typeface="Hiragino Kaku Gothic Std W8" panose="020B0800000000000000" pitchFamily="34" charset="-128"/>
              </a:rPr>
              <a:t> 있는 방안 고안</a:t>
            </a:r>
            <a:r>
              <a:rPr kumimoji="1" lang="en-US" altLang="ko-KR" sz="2000" dirty="0">
                <a:latin typeface="Hiragino Kaku Gothic Std W8" panose="020B0800000000000000" pitchFamily="34" charset="-128"/>
              </a:rPr>
              <a:t>.</a:t>
            </a:r>
            <a:endParaRPr kumimoji="1" lang="ko-KR" altLang="en-US" sz="2000" dirty="0">
              <a:latin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456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개요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1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차 암호화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064C0C0-B1A6-0846-CE43-A34A26E9F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19" y="2654970"/>
            <a:ext cx="11525359" cy="22606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5A4EA24-E986-8D5C-8F9C-A3C6065BBA7B}"/>
              </a:ext>
            </a:extLst>
          </p:cNvPr>
          <p:cNvSpPr txBox="1"/>
          <p:nvPr/>
        </p:nvSpPr>
        <p:spPr>
          <a:xfrm>
            <a:off x="7416800" y="2731392"/>
            <a:ext cx="93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accent3"/>
                </a:solidFill>
              </a:rPr>
              <a:t>SOLVER</a:t>
            </a:r>
            <a:endParaRPr kumimoji="1"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747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개요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학습구성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D5325-268D-8025-582E-61B07BB7B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32" y="1098304"/>
            <a:ext cx="7668976" cy="50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8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1532709"/>
            <a:ext cx="10131425" cy="1098304"/>
          </a:xfrm>
        </p:spPr>
        <p:txBody>
          <a:bodyPr>
            <a:normAutofit fontScale="90000"/>
          </a:bodyPr>
          <a:lstStyle/>
          <a:p>
            <a:r>
              <a:rPr kumimoji="1" lang="en-US" altLang="ko-KR" sz="60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LOCK GAN</a:t>
            </a:r>
            <a:r>
              <a:rPr kumimoji="1" lang="ko-KR" altLang="en-US" sz="6000" dirty="0">
                <a:latin typeface="Hiragino Kaku Gothic Std W8" panose="020B0800000000000000" pitchFamily="34" charset="-128"/>
                <a:ea typeface="Roboto Mono Medium for Powerlin" pitchFamily="2" charset="0"/>
              </a:rPr>
              <a:t> 구현</a:t>
            </a:r>
            <a:r>
              <a:rPr kumimoji="1" lang="en-US" altLang="ko-KR" sz="60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 - MNIST</a:t>
            </a:r>
            <a:endParaRPr kumimoji="1" lang="ko-KR" altLang="en-US" sz="6000" dirty="0">
              <a:latin typeface="Hiragino Kaku Gothic Std W8" panose="020B0800000000000000" pitchFamily="34" charset="-128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F3A5AFF-0219-9888-D900-5CAF44D1E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79" y="2764272"/>
            <a:ext cx="3140149" cy="314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2D1AD4-FEB4-E6B4-BB42-36372E6F9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790" y="2861491"/>
            <a:ext cx="4051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9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구성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561394-2B27-CF24-8EB9-E7CF09E2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532" y="1238326"/>
            <a:ext cx="7668976" cy="501746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EE6AC79-02D2-58B3-86CE-D88474B3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680" y="4302760"/>
            <a:ext cx="758190" cy="6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653434-89EE-A189-0359-26001289F4D5}"/>
              </a:ext>
            </a:extLst>
          </p:cNvPr>
          <p:cNvSpPr txBox="1"/>
          <p:nvPr/>
        </p:nvSpPr>
        <p:spPr>
          <a:xfrm>
            <a:off x="4551680" y="409448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MNIST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FD3BC1-8512-F55D-EC19-E48EBD188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661" y="4625716"/>
            <a:ext cx="2111107" cy="1285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65BB2AB-9CAD-CFFB-0E9D-B5451F06D939}"/>
              </a:ext>
            </a:extLst>
          </p:cNvPr>
          <p:cNvSpPr/>
          <p:nvPr/>
        </p:nvSpPr>
        <p:spPr>
          <a:xfrm rot="20189090">
            <a:off x="3108961" y="2473960"/>
            <a:ext cx="944880" cy="4521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12345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44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E59FE0A5-4659-E49F-4F77-9552A440E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795" y="1468120"/>
            <a:ext cx="6384471" cy="29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AB3570E-4282-78AE-169C-CCCB70A3D2C6}"/>
              </a:ext>
            </a:extLst>
          </p:cNvPr>
          <p:cNvSpPr/>
          <p:nvPr/>
        </p:nvSpPr>
        <p:spPr>
          <a:xfrm>
            <a:off x="3854909" y="4617720"/>
            <a:ext cx="3413760" cy="154432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Password hint</a:t>
            </a:r>
            <a:endParaRPr kumimoji="1"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29C9D3F-0B24-F01D-E526-4194671F64D5}"/>
              </a:ext>
            </a:extLst>
          </p:cNvPr>
          <p:cNvCxnSpPr/>
          <p:nvPr/>
        </p:nvCxnSpPr>
        <p:spPr>
          <a:xfrm flipV="1">
            <a:off x="4124960" y="2773680"/>
            <a:ext cx="0" cy="184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D8E3D35-AC74-4F43-B30B-058428D5FD19}"/>
              </a:ext>
            </a:extLst>
          </p:cNvPr>
          <p:cNvCxnSpPr/>
          <p:nvPr/>
        </p:nvCxnSpPr>
        <p:spPr>
          <a:xfrm flipV="1">
            <a:off x="6888480" y="3429000"/>
            <a:ext cx="0" cy="118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740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 – 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전체구성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5D83693-D6A1-8386-6C6A-BD91A781B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450" y="1555750"/>
            <a:ext cx="7785100" cy="374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BE0D55-236F-3ACE-0260-5D942369E0F2}"/>
              </a:ext>
            </a:extLst>
          </p:cNvPr>
          <p:cNvSpPr txBox="1"/>
          <p:nvPr/>
        </p:nvSpPr>
        <p:spPr>
          <a:xfrm>
            <a:off x="3255469" y="1186418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이미지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5AF9F9-06D1-29FA-D3DC-39EA705712F3}"/>
              </a:ext>
            </a:extLst>
          </p:cNvPr>
          <p:cNvSpPr txBox="1"/>
          <p:nvPr/>
        </p:nvSpPr>
        <p:spPr>
          <a:xfrm>
            <a:off x="7263581" y="1186418"/>
            <a:ext cx="230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비밀번호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숫자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입력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F9A061-E8C1-196C-3E7F-2820B2908270}"/>
              </a:ext>
            </a:extLst>
          </p:cNvPr>
          <p:cNvSpPr txBox="1"/>
          <p:nvPr/>
        </p:nvSpPr>
        <p:spPr>
          <a:xfrm>
            <a:off x="1625600" y="3100729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생성자</a:t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en-US" altLang="ko-KR" dirty="0">
                <a:solidFill>
                  <a:schemeClr val="bg1"/>
                </a:solidFill>
              </a:rPr>
              <a:t>(generator)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E2CED-0D65-C24F-48C5-0D6B7402EF20}"/>
              </a:ext>
            </a:extLst>
          </p:cNvPr>
          <p:cNvSpPr txBox="1"/>
          <p:nvPr/>
        </p:nvSpPr>
        <p:spPr>
          <a:xfrm>
            <a:off x="5720080" y="5302250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판별자</a:t>
            </a:r>
            <a:br>
              <a:rPr kumimoji="1" lang="en-US" altLang="ko-KR" dirty="0">
                <a:solidFill>
                  <a:schemeClr val="bg1"/>
                </a:solidFill>
              </a:rPr>
            </a:br>
            <a:r>
              <a:rPr kumimoji="1" lang="en-US" altLang="ko-KR" dirty="0">
                <a:solidFill>
                  <a:schemeClr val="bg1"/>
                </a:solidFill>
              </a:rPr>
              <a:t>(discriminator)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9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생성자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,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</a:t>
            </a:r>
            <a:r>
              <a:rPr kumimoji="1" lang="ko-KR" altLang="en-US" dirty="0" err="1">
                <a:latin typeface="Roboto Mono Medium for Powerlin" pitchFamily="2" charset="0"/>
                <a:ea typeface="Roboto Mono Medium for Powerlin" pitchFamily="2" charset="0"/>
              </a:rPr>
              <a:t>판별자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6B6789-C992-FED3-2C1D-C79B70DB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433" y="1373236"/>
            <a:ext cx="5247425" cy="486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BCCDD-730B-B513-4874-FA1D33A0A164}"/>
              </a:ext>
            </a:extLst>
          </p:cNvPr>
          <p:cNvSpPr txBox="1"/>
          <p:nvPr/>
        </p:nvSpPr>
        <p:spPr>
          <a:xfrm>
            <a:off x="6265433" y="1012893"/>
            <a:ext cx="304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B0F0"/>
                </a:solidFill>
              </a:rPr>
              <a:t>#</a:t>
            </a:r>
            <a:r>
              <a:rPr kumimoji="1" lang="ko-KR" altLang="en-US" dirty="0">
                <a:solidFill>
                  <a:srgbClr val="00B0F0"/>
                </a:solidFill>
              </a:rPr>
              <a:t> </a:t>
            </a:r>
            <a:r>
              <a:rPr kumimoji="1" lang="ko-KR" altLang="en-US" dirty="0" err="1">
                <a:solidFill>
                  <a:srgbClr val="00B0F0"/>
                </a:solidFill>
              </a:rPr>
              <a:t>판별자</a:t>
            </a:r>
            <a:r>
              <a:rPr kumimoji="1" lang="en-US" altLang="ko-KR" dirty="0">
                <a:solidFill>
                  <a:srgbClr val="00B0F0"/>
                </a:solidFill>
              </a:rPr>
              <a:t>(discriminator)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775D9DE-AB07-F103-4197-9C53F59E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77" y="1722743"/>
            <a:ext cx="5318012" cy="428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00C32-5A9B-9319-A170-364505A366CC}"/>
              </a:ext>
            </a:extLst>
          </p:cNvPr>
          <p:cNvSpPr txBox="1"/>
          <p:nvPr/>
        </p:nvSpPr>
        <p:spPr>
          <a:xfrm>
            <a:off x="679142" y="1181449"/>
            <a:ext cx="304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00B0F0"/>
                </a:solidFill>
              </a:rPr>
              <a:t>#</a:t>
            </a:r>
            <a:r>
              <a:rPr kumimoji="1" lang="ko-KR" altLang="en-US" dirty="0">
                <a:solidFill>
                  <a:srgbClr val="00B0F0"/>
                </a:solidFill>
              </a:rPr>
              <a:t> 생성자</a:t>
            </a:r>
            <a:r>
              <a:rPr kumimoji="1" lang="en-US" altLang="ko-KR" dirty="0">
                <a:solidFill>
                  <a:srgbClr val="00B0F0"/>
                </a:solidFill>
              </a:rPr>
              <a:t>(Generator)</a:t>
            </a:r>
            <a:endParaRPr kumimoji="1" lang="ko-KR" altLang="en-US" dirty="0">
              <a:solidFill>
                <a:srgbClr val="00B0F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8AF59-93AB-9EA6-0366-6A0058011BA2}"/>
              </a:ext>
            </a:extLst>
          </p:cNvPr>
          <p:cNvSpPr txBox="1"/>
          <p:nvPr/>
        </p:nvSpPr>
        <p:spPr>
          <a:xfrm>
            <a:off x="3033132" y="1722743"/>
            <a:ext cx="180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Password Hint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입력 레이어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FDD1BB-8E97-73B0-523A-EE2975BDFACA}"/>
              </a:ext>
            </a:extLst>
          </p:cNvPr>
          <p:cNvSpPr txBox="1"/>
          <p:nvPr/>
        </p:nvSpPr>
        <p:spPr>
          <a:xfrm>
            <a:off x="227797" y="4203311"/>
            <a:ext cx="18064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Password Hint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noise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곱해 특성 반영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0CCF16-97D8-B49F-5A06-93C8FBC189EB}"/>
              </a:ext>
            </a:extLst>
          </p:cNvPr>
          <p:cNvSpPr txBox="1"/>
          <p:nvPr/>
        </p:nvSpPr>
        <p:spPr>
          <a:xfrm>
            <a:off x="8632139" y="1274175"/>
            <a:ext cx="180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Password Hint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입력 레이어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D12EB4-8C21-2FEF-8A3C-DA7DECE7E6E7}"/>
              </a:ext>
            </a:extLst>
          </p:cNvPr>
          <p:cNvSpPr txBox="1"/>
          <p:nvPr/>
        </p:nvSpPr>
        <p:spPr>
          <a:xfrm>
            <a:off x="8664592" y="2793201"/>
            <a:ext cx="2350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1"/>
                </a:solidFill>
              </a:rPr>
              <a:t>입력받은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password</a:t>
            </a:r>
            <a:r>
              <a:rPr kumimoji="1" lang="ko-KR" altLang="en-US" dirty="0">
                <a:solidFill>
                  <a:schemeClr val="bg1"/>
                </a:solidFill>
              </a:rPr>
              <a:t>의 특성을 전체 픽셀에 적용합니다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108BA-0C5D-DF00-0D9B-F07F146A2027}"/>
              </a:ext>
            </a:extLst>
          </p:cNvPr>
          <p:cNvSpPr txBox="1"/>
          <p:nvPr/>
        </p:nvSpPr>
        <p:spPr>
          <a:xfrm>
            <a:off x="3646754" y="2931700"/>
            <a:ext cx="1806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</a:rPr>
              <a:t>noise</a:t>
            </a:r>
          </a:p>
          <a:p>
            <a:pPr algn="ctr"/>
            <a:r>
              <a:rPr kumimoji="1" lang="ko-KR" altLang="en-US" dirty="0">
                <a:solidFill>
                  <a:schemeClr val="bg1"/>
                </a:solidFill>
              </a:rPr>
              <a:t>입력 레이어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D687B4-4AFC-3F19-D2C6-972D74D2CBBB}"/>
              </a:ext>
            </a:extLst>
          </p:cNvPr>
          <p:cNvSpPr txBox="1"/>
          <p:nvPr/>
        </p:nvSpPr>
        <p:spPr>
          <a:xfrm>
            <a:off x="9841812" y="3651169"/>
            <a:ext cx="23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이미지 입력 레이어</a:t>
            </a:r>
            <a:endParaRPr kumimoji="1"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34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생성자의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sequential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F6BAF07-78FD-DA8F-12D8-2AB5CC41FE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53"/>
          <a:stretch/>
        </p:blipFill>
        <p:spPr bwMode="auto">
          <a:xfrm>
            <a:off x="717098" y="1586736"/>
            <a:ext cx="2763619" cy="399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2EBAACB9-3638-3CA6-5343-94586FB68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03"/>
          <a:stretch/>
        </p:blipFill>
        <p:spPr bwMode="auto">
          <a:xfrm>
            <a:off x="3960167" y="2414117"/>
            <a:ext cx="2953292" cy="350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B6D66C9A-89FA-8178-187D-DB73DED92414}"/>
                  </a:ext>
                </a:extLst>
              </p14:cNvPr>
              <p14:cNvContentPartPr/>
              <p14:nvPr/>
            </p14:nvContentPartPr>
            <p14:xfrm>
              <a:off x="2157703" y="1511640"/>
              <a:ext cx="3120840" cy="447084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B6D66C9A-89FA-8178-187D-DB73DED924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0063" y="1493640"/>
                <a:ext cx="3156480" cy="450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659BED22-2BA4-A41C-CFE1-785F20AEEC0E}"/>
                  </a:ext>
                </a:extLst>
              </p14:cNvPr>
              <p14:cNvContentPartPr/>
              <p14:nvPr/>
            </p14:nvContentPartPr>
            <p14:xfrm>
              <a:off x="5105858" y="2224397"/>
              <a:ext cx="231480" cy="18972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659BED22-2BA4-A41C-CFE1-785F20AEEC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88218" y="2206757"/>
                <a:ext cx="26712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9B93B0A-ECEE-C2C3-DDB2-832D2AAC9303}"/>
              </a:ext>
            </a:extLst>
          </p:cNvPr>
          <p:cNvSpPr txBox="1"/>
          <p:nvPr/>
        </p:nvSpPr>
        <p:spPr>
          <a:xfrm>
            <a:off x="4273236" y="5800127"/>
            <a:ext cx="1376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2"/>
                </a:solidFill>
              </a:rPr>
              <a:t># tanh</a:t>
            </a:r>
            <a:endParaRPr kumimoji="1" lang="ko-KR" altLang="en-US" dirty="0">
              <a:solidFill>
                <a:schemeClr val="bg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1AB92D-86B2-2E2B-276C-A3D932B882F6}"/>
              </a:ext>
            </a:extLst>
          </p:cNvPr>
          <p:cNvSpPr txBox="1"/>
          <p:nvPr/>
        </p:nvSpPr>
        <p:spPr>
          <a:xfrm>
            <a:off x="7740028" y="1420143"/>
            <a:ext cx="3484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총 </a:t>
            </a:r>
            <a:r>
              <a:rPr kumimoji="1" lang="en-US" altLang="ko-KR" dirty="0">
                <a:solidFill>
                  <a:schemeClr val="bg1"/>
                </a:solidFill>
              </a:rPr>
              <a:t>4</a:t>
            </a:r>
            <a:r>
              <a:rPr kumimoji="1" lang="ko-KR" altLang="en-US" dirty="0">
                <a:solidFill>
                  <a:schemeClr val="bg1"/>
                </a:solidFill>
              </a:rPr>
              <a:t>개의 레이어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</a:rPr>
              <a:t>개의 </a:t>
            </a:r>
            <a:r>
              <a:rPr kumimoji="1" lang="en-US" altLang="ko-KR" dirty="0">
                <a:solidFill>
                  <a:schemeClr val="bg1"/>
                </a:solidFill>
              </a:rPr>
              <a:t>Dense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3</a:t>
            </a:r>
            <a:r>
              <a:rPr kumimoji="1" lang="ko-KR" altLang="en-US" dirty="0">
                <a:solidFill>
                  <a:schemeClr val="bg1"/>
                </a:solidFill>
              </a:rPr>
              <a:t>개의 </a:t>
            </a:r>
            <a:r>
              <a:rPr kumimoji="1" lang="en-US" altLang="ko-KR" dirty="0">
                <a:solidFill>
                  <a:schemeClr val="bg1"/>
                </a:solidFill>
              </a:rPr>
              <a:t>2D</a:t>
            </a:r>
            <a:r>
              <a:rPr kumimoji="1" lang="ko-KR" altLang="en-US" dirty="0">
                <a:solidFill>
                  <a:schemeClr val="bg1"/>
                </a:solidFill>
              </a:rPr>
              <a:t> 전치 </a:t>
            </a:r>
            <a:r>
              <a:rPr kumimoji="1" lang="ko-KR" altLang="en-US" dirty="0" err="1">
                <a:solidFill>
                  <a:schemeClr val="bg1"/>
                </a:solidFill>
              </a:rPr>
              <a:t>합성곱</a:t>
            </a:r>
            <a:r>
              <a:rPr kumimoji="1" lang="ko-KR" altLang="en-US" dirty="0">
                <a:solidFill>
                  <a:schemeClr val="bg1"/>
                </a:solidFill>
              </a:rPr>
              <a:t> 신경망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89143DB9-EFA7-295A-62FB-CCFBB8B7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449" y="2376161"/>
            <a:ext cx="4075191" cy="1772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8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구현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–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판별자의 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sequential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8C42EF3-9528-9788-B123-E53C2709E6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67"/>
          <a:stretch/>
        </p:blipFill>
        <p:spPr bwMode="auto">
          <a:xfrm>
            <a:off x="1093986" y="1600200"/>
            <a:ext cx="262413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8285890-91BD-4B47-DF0A-D9662566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11"/>
          <a:stretch/>
        </p:blipFill>
        <p:spPr bwMode="auto">
          <a:xfrm>
            <a:off x="4249720" y="2219942"/>
            <a:ext cx="2624137" cy="285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25D42FA-FBA6-9735-452D-8CDF66B8BEA4}"/>
              </a:ext>
            </a:extLst>
          </p:cNvPr>
          <p:cNvGrpSpPr/>
          <p:nvPr/>
        </p:nvGrpSpPr>
        <p:grpSpPr>
          <a:xfrm>
            <a:off x="2339280" y="1709304"/>
            <a:ext cx="3492720" cy="3921840"/>
            <a:chOff x="2339280" y="1709304"/>
            <a:chExt cx="3492720" cy="39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95F89FF3-CBB9-C755-68DF-320568F69467}"/>
                    </a:ext>
                  </a:extLst>
                </p14:cNvPr>
                <p14:cNvContentPartPr/>
                <p14:nvPr/>
              </p14:nvContentPartPr>
              <p14:xfrm>
                <a:off x="2339280" y="1709304"/>
                <a:ext cx="3323160" cy="392184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95F89FF3-CBB9-C755-68DF-320568F694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1280" y="1691664"/>
                  <a:ext cx="3358800" cy="39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F22265FB-2312-4604-0EEB-11A36217F4EA}"/>
                    </a:ext>
                  </a:extLst>
                </p14:cNvPr>
                <p14:cNvContentPartPr/>
                <p14:nvPr/>
              </p14:nvContentPartPr>
              <p14:xfrm>
                <a:off x="5500440" y="1953024"/>
                <a:ext cx="331560" cy="298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F22265FB-2312-4604-0EEB-11A36217F4E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82440" y="1935024"/>
                  <a:ext cx="367200" cy="334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14DF44F-BD5B-DBF5-C4AC-EE36CB0DC968}"/>
              </a:ext>
            </a:extLst>
          </p:cNvPr>
          <p:cNvSpPr txBox="1"/>
          <p:nvPr/>
        </p:nvSpPr>
        <p:spPr>
          <a:xfrm>
            <a:off x="7473598" y="1896776"/>
            <a:ext cx="2849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3</a:t>
            </a:r>
            <a:r>
              <a:rPr kumimoji="1" lang="ko-KR" altLang="en-US" dirty="0">
                <a:solidFill>
                  <a:schemeClr val="bg1"/>
                </a:solidFill>
              </a:rPr>
              <a:t>개의 </a:t>
            </a:r>
            <a:r>
              <a:rPr kumimoji="1" lang="ko-KR" altLang="en-US" dirty="0" err="1">
                <a:solidFill>
                  <a:schemeClr val="bg1"/>
                </a:solidFill>
              </a:rPr>
              <a:t>컨볼루션</a:t>
            </a:r>
            <a:r>
              <a:rPr kumimoji="1" lang="ko-KR" altLang="en-US" dirty="0">
                <a:solidFill>
                  <a:schemeClr val="bg1"/>
                </a:solidFill>
              </a:rPr>
              <a:t> 레이어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97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학습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5324A70-0CD9-A76F-19AA-6641F704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2" y="1098304"/>
            <a:ext cx="4419060" cy="19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D8DB60-3C04-23BE-9C6C-1C04DA36A4C7}"/>
              </a:ext>
            </a:extLst>
          </p:cNvPr>
          <p:cNvSpPr txBox="1"/>
          <p:nvPr/>
        </p:nvSpPr>
        <p:spPr>
          <a:xfrm>
            <a:off x="1955951" y="2957841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Epoch 1000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EF5C55B-6A84-20C6-1FEF-FE3AE6036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2" y="3649454"/>
            <a:ext cx="4419060" cy="190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957236-EF31-F7E4-99DB-9058C90A540B}"/>
              </a:ext>
            </a:extLst>
          </p:cNvPr>
          <p:cNvSpPr txBox="1"/>
          <p:nvPr/>
        </p:nvSpPr>
        <p:spPr>
          <a:xfrm>
            <a:off x="1955950" y="5596005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Epoch 10000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1CA662B8-554B-E192-39E2-2C20AC211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847" y="1071244"/>
            <a:ext cx="4739745" cy="204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19AC94-FDC8-1EF4-2510-32464FE99A3A}"/>
              </a:ext>
            </a:extLst>
          </p:cNvPr>
          <p:cNvSpPr txBox="1"/>
          <p:nvPr/>
        </p:nvSpPr>
        <p:spPr>
          <a:xfrm>
            <a:off x="7556489" y="3152001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Epoch 17000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7178" name="Picture 10">
            <a:extLst>
              <a:ext uri="{FF2B5EF4-FFF2-40B4-BE49-F238E27FC236}">
                <a16:creationId xmlns:a16="http://schemas.microsoft.com/office/drawing/2014/main" id="{A57C363B-72D4-5626-DCB2-ECF3DFAAA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116" y="3557143"/>
            <a:ext cx="5048250" cy="21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1F3FC-704D-232C-307F-5D2636EF72D8}"/>
              </a:ext>
            </a:extLst>
          </p:cNvPr>
          <p:cNvSpPr txBox="1"/>
          <p:nvPr/>
        </p:nvSpPr>
        <p:spPr>
          <a:xfrm>
            <a:off x="7805722" y="5705404"/>
            <a:ext cx="238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Epoch 20000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86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GAN(</a:t>
            </a:r>
            <a:r>
              <a:rPr kumimoji="1" lang="ko-KR" altLang="en-US" dirty="0" err="1">
                <a:latin typeface="Roboto Mono Medium for Powerlin" pitchFamily="2" charset="0"/>
                <a:ea typeface="Roboto Mono Medium for Powerlin" pitchFamily="2" charset="0"/>
              </a:rPr>
              <a:t>생성적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적대 신경망</a:t>
            </a:r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)</a:t>
            </a:r>
            <a:r>
              <a:rPr kumimoji="1" lang="ko-KR" altLang="en-US" dirty="0">
                <a:latin typeface="Roboto Mono Medium for Powerlin" pitchFamily="2" charset="0"/>
              </a:rPr>
              <a:t> 소개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68CF15D-EAB5-BDA7-9B7D-18286F5E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32" y="1788466"/>
            <a:ext cx="3419475" cy="328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06956D-4633-A0E4-F5FC-FF04FED2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382" y="1660517"/>
            <a:ext cx="3665538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C0D022-A636-A3D5-73FC-38624EC977F8}"/>
              </a:ext>
            </a:extLst>
          </p:cNvPr>
          <p:cNvSpPr txBox="1"/>
          <p:nvPr/>
        </p:nvSpPr>
        <p:spPr>
          <a:xfrm>
            <a:off x="1089932" y="517527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2"/>
                </a:solidFill>
              </a:rPr>
              <a:t>위조지페를</a:t>
            </a:r>
            <a:r>
              <a:rPr kumimoji="1" lang="ko-KR" altLang="en-US" dirty="0">
                <a:solidFill>
                  <a:schemeClr val="bg2"/>
                </a:solidFill>
              </a:rPr>
              <a:t> 잡는 경찰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B8A74C-929B-81A5-822F-CF8BC4A08339}"/>
              </a:ext>
            </a:extLst>
          </p:cNvPr>
          <p:cNvSpPr txBox="1"/>
          <p:nvPr/>
        </p:nvSpPr>
        <p:spPr>
          <a:xfrm>
            <a:off x="7692118" y="5141389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err="1">
                <a:solidFill>
                  <a:schemeClr val="bg2"/>
                </a:solidFill>
              </a:rPr>
              <a:t>위조지페를</a:t>
            </a:r>
            <a:r>
              <a:rPr kumimoji="1" lang="ko-KR" altLang="en-US" dirty="0">
                <a:solidFill>
                  <a:schemeClr val="bg2"/>
                </a:solidFill>
              </a:rPr>
              <a:t> 만드는 도둑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FD49E8-BD6F-6017-93F9-BA2CD050476C}"/>
              </a:ext>
            </a:extLst>
          </p:cNvPr>
          <p:cNvSpPr txBox="1"/>
          <p:nvPr/>
        </p:nvSpPr>
        <p:spPr>
          <a:xfrm>
            <a:off x="5702755" y="2846955"/>
            <a:ext cx="22737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600" dirty="0">
                <a:solidFill>
                  <a:srgbClr val="FF0000"/>
                </a:solidFill>
              </a:rPr>
              <a:t>VS</a:t>
            </a:r>
            <a:endParaRPr kumimoji="1" lang="ko-KR" altLang="en-US" sz="6600" dirty="0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E530F1-7768-7093-F0EB-5B728039DA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168" y="4569971"/>
            <a:ext cx="2146300" cy="1422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B42D61A-D622-260D-5F51-14CAD5EDA841}"/>
              </a:ext>
            </a:extLst>
          </p:cNvPr>
          <p:cNvSpPr txBox="1"/>
          <p:nvPr/>
        </p:nvSpPr>
        <p:spPr>
          <a:xfrm>
            <a:off x="811989" y="1131836"/>
            <a:ext cx="981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* </a:t>
            </a:r>
            <a:r>
              <a:rPr kumimoji="1" lang="en-US" altLang="ko-KR" sz="3200" dirty="0">
                <a:solidFill>
                  <a:schemeClr val="bg1"/>
                </a:solidFill>
              </a:rPr>
              <a:t>2016</a:t>
            </a:r>
            <a:r>
              <a:rPr kumimoji="1" lang="ko-KR" altLang="en-US" sz="3200" dirty="0">
                <a:solidFill>
                  <a:schemeClr val="bg1"/>
                </a:solidFill>
              </a:rPr>
              <a:t>년에 논문이 나온 인공지능 이론이다</a:t>
            </a:r>
            <a:r>
              <a:rPr kumimoji="1" lang="en-US" altLang="ko-KR" sz="3200" dirty="0">
                <a:solidFill>
                  <a:schemeClr val="bg1"/>
                </a:solidFill>
              </a:rPr>
              <a:t>.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679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학습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3859C6-AE7F-8384-A4B6-09057E5077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928682" y="1098933"/>
            <a:ext cx="3892036" cy="25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88D903B-965E-76E0-2B77-6615E25AC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28682" y="3660177"/>
            <a:ext cx="3892036" cy="256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48C250A-17CD-6517-7C9B-E402B4A4851E}"/>
              </a:ext>
            </a:extLst>
          </p:cNvPr>
          <p:cNvCxnSpPr/>
          <p:nvPr/>
        </p:nvCxnSpPr>
        <p:spPr>
          <a:xfrm>
            <a:off x="2196194" y="1159329"/>
            <a:ext cx="0" cy="506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0FC750E6-B2FE-A939-1335-E2D276A78233}"/>
              </a:ext>
            </a:extLst>
          </p:cNvPr>
          <p:cNvCxnSpPr/>
          <p:nvPr/>
        </p:nvCxnSpPr>
        <p:spPr>
          <a:xfrm>
            <a:off x="4112080" y="1083127"/>
            <a:ext cx="0" cy="506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4D512F-654E-254B-5F51-F801B44602FF}"/>
              </a:ext>
            </a:extLst>
          </p:cNvPr>
          <p:cNvSpPr txBox="1"/>
          <p:nvPr/>
        </p:nvSpPr>
        <p:spPr>
          <a:xfrm>
            <a:off x="1312601" y="1653248"/>
            <a:ext cx="991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50598C-8095-FE92-6B0E-BEF4D22FE70C}"/>
              </a:ext>
            </a:extLst>
          </p:cNvPr>
          <p:cNvSpPr txBox="1"/>
          <p:nvPr/>
        </p:nvSpPr>
        <p:spPr>
          <a:xfrm>
            <a:off x="2712340" y="1468582"/>
            <a:ext cx="991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BF7EA-2087-9F37-400A-57306F7BC2B9}"/>
              </a:ext>
            </a:extLst>
          </p:cNvPr>
          <p:cNvSpPr txBox="1"/>
          <p:nvPr/>
        </p:nvSpPr>
        <p:spPr>
          <a:xfrm>
            <a:off x="4087313" y="1373556"/>
            <a:ext cx="991478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60430-C5D2-2279-B581-EE2F177939DD}"/>
              </a:ext>
            </a:extLst>
          </p:cNvPr>
          <p:cNvSpPr txBox="1"/>
          <p:nvPr/>
        </p:nvSpPr>
        <p:spPr>
          <a:xfrm>
            <a:off x="5326667" y="1135317"/>
            <a:ext cx="44340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 : </a:t>
            </a:r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비신뢰구간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B58195-0BC5-68E1-103A-81FEA907A9B7}"/>
              </a:ext>
            </a:extLst>
          </p:cNvPr>
          <p:cNvSpPr txBox="1"/>
          <p:nvPr/>
        </p:nvSpPr>
        <p:spPr>
          <a:xfrm>
            <a:off x="5744584" y="1504649"/>
            <a:ext cx="5852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이 구간은 </a:t>
            </a: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discriminator</a:t>
            </a:r>
            <a:r>
              <a:rPr kumimoji="1" lang="ko-KR" altLang="en-US" dirty="0">
                <a:solidFill>
                  <a:schemeClr val="bg1"/>
                </a:solidFill>
              </a:rPr>
              <a:t>가 모두 초기상태임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와 </a:t>
            </a:r>
            <a:r>
              <a:rPr kumimoji="1" lang="en-US" altLang="ko-KR" dirty="0">
                <a:solidFill>
                  <a:schemeClr val="bg1"/>
                </a:solidFill>
              </a:rPr>
              <a:t>discriminator</a:t>
            </a:r>
            <a:r>
              <a:rPr kumimoji="1" lang="ko-KR" altLang="en-US" dirty="0">
                <a:solidFill>
                  <a:schemeClr val="bg1"/>
                </a:solidFill>
              </a:rPr>
              <a:t>의 성능 모두 좋지 못함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E2EAF5-EC8D-E161-10F5-5EAD7111BDE3}"/>
              </a:ext>
            </a:extLst>
          </p:cNvPr>
          <p:cNvSpPr txBox="1"/>
          <p:nvPr/>
        </p:nvSpPr>
        <p:spPr>
          <a:xfrm>
            <a:off x="5326667" y="2349357"/>
            <a:ext cx="44340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 : </a:t>
            </a:r>
            <a:r>
              <a:rPr kumimoji="1" lang="ko-KR" altLang="en-US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판별자</a:t>
            </a:r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우세구간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0A864-7356-0949-E48E-57B312A238C1}"/>
              </a:ext>
            </a:extLst>
          </p:cNvPr>
          <p:cNvSpPr txBox="1"/>
          <p:nvPr/>
        </p:nvSpPr>
        <p:spPr>
          <a:xfrm>
            <a:off x="5744584" y="2718689"/>
            <a:ext cx="585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이 구간은 </a:t>
            </a: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에 비해 </a:t>
            </a:r>
            <a:r>
              <a:rPr kumimoji="1" lang="en-US" altLang="ko-KR" dirty="0">
                <a:solidFill>
                  <a:schemeClr val="bg1"/>
                </a:solidFill>
              </a:rPr>
              <a:t>discriminator</a:t>
            </a:r>
            <a:r>
              <a:rPr kumimoji="1" lang="ko-KR" altLang="en-US" dirty="0">
                <a:solidFill>
                  <a:schemeClr val="bg1"/>
                </a:solidFill>
              </a:rPr>
              <a:t>가 더욱 우세함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solidFill>
                  <a:schemeClr val="bg1"/>
                </a:solidFill>
              </a:rPr>
              <a:t>첨차적으로</a:t>
            </a:r>
            <a:r>
              <a:rPr kumimoji="1" lang="ko-KR" altLang="en-US" dirty="0">
                <a:solidFill>
                  <a:schemeClr val="bg1"/>
                </a:solidFill>
              </a:rPr>
              <a:t> 해커의 역할을 하는 </a:t>
            </a: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의 성능이 높아지기 시작함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C0EC6B-8CB7-BB5C-38D2-F596053F5EA7}"/>
              </a:ext>
            </a:extLst>
          </p:cNvPr>
          <p:cNvSpPr txBox="1"/>
          <p:nvPr/>
        </p:nvSpPr>
        <p:spPr>
          <a:xfrm>
            <a:off x="5326667" y="4164256"/>
            <a:ext cx="4434017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구역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 : </a:t>
            </a:r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생성자 우세구간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.(</a:t>
            </a:r>
            <a:r>
              <a:rPr kumimoji="1" lang="ko-KR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해킹완료구간</a:t>
            </a:r>
            <a:r>
              <a:rPr kumimoji="1" lang="en-US" altLang="ko-KR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)</a:t>
            </a:r>
            <a:endParaRPr kumimoji="1"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B76696-D4A2-8984-7827-17ED19556E7C}"/>
              </a:ext>
            </a:extLst>
          </p:cNvPr>
          <p:cNvSpPr txBox="1"/>
          <p:nvPr/>
        </p:nvSpPr>
        <p:spPr>
          <a:xfrm>
            <a:off x="5744584" y="4533588"/>
            <a:ext cx="5852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이 구간은 </a:t>
            </a:r>
            <a:r>
              <a:rPr kumimoji="1" lang="en-US" altLang="ko-KR" dirty="0">
                <a:solidFill>
                  <a:schemeClr val="bg1"/>
                </a:solidFill>
              </a:rPr>
              <a:t>discriminator</a:t>
            </a:r>
            <a:r>
              <a:rPr kumimoji="1" lang="ko-KR" altLang="en-US" dirty="0">
                <a:solidFill>
                  <a:schemeClr val="bg1"/>
                </a:solidFill>
              </a:rPr>
              <a:t>에 비해 </a:t>
            </a: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가 더욱 우세함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chemeClr val="bg1"/>
                </a:solidFill>
              </a:rPr>
              <a:t>즉</a:t>
            </a:r>
            <a:r>
              <a:rPr kumimoji="1" lang="en-US" altLang="ko-KR" dirty="0">
                <a:solidFill>
                  <a:schemeClr val="bg1"/>
                </a:solidFill>
              </a:rPr>
              <a:t>,</a:t>
            </a:r>
            <a:r>
              <a:rPr kumimoji="1" lang="ko-KR" altLang="en-US" dirty="0">
                <a:solidFill>
                  <a:schemeClr val="bg1"/>
                </a:solidFill>
              </a:rPr>
              <a:t> 해커의 역할을 하는 </a:t>
            </a:r>
            <a:r>
              <a:rPr kumimoji="1" lang="en-US" altLang="ko-KR" dirty="0">
                <a:solidFill>
                  <a:schemeClr val="bg1"/>
                </a:solidFill>
              </a:rPr>
              <a:t>generator</a:t>
            </a:r>
            <a:r>
              <a:rPr kumimoji="1" lang="ko-KR" altLang="en-US" dirty="0">
                <a:solidFill>
                  <a:schemeClr val="bg1"/>
                </a:solidFill>
              </a:rPr>
              <a:t>가 해킹을 성공한 상태임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1765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학습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82E778-1345-E04A-D07A-9CFF65834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5" y="1222498"/>
            <a:ext cx="7510401" cy="185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16B6EF-2CD9-06E8-FD60-BD9AC9912221}"/>
              </a:ext>
            </a:extLst>
          </p:cNvPr>
          <p:cNvSpPr txBox="1"/>
          <p:nvPr/>
        </p:nvSpPr>
        <p:spPr>
          <a:xfrm>
            <a:off x="795645" y="3150813"/>
            <a:ext cx="7837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chemeClr val="bg1"/>
                </a:solidFill>
              </a:rPr>
              <a:t>이 훈련 루프를 거쳐서 </a:t>
            </a:r>
            <a:r>
              <a:rPr kumimoji="1" lang="en-US" altLang="ko-KR" dirty="0">
                <a:solidFill>
                  <a:schemeClr val="bg1"/>
                </a:solidFill>
              </a:rPr>
              <a:t>discriminator</a:t>
            </a:r>
            <a:r>
              <a:rPr kumimoji="1" lang="ko-KR" altLang="en-US" dirty="0">
                <a:solidFill>
                  <a:schemeClr val="bg1"/>
                </a:solidFill>
              </a:rPr>
              <a:t>의 정확도가 기하급수적으로 증가합니다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    </a:t>
            </a:r>
            <a:r>
              <a:rPr kumimoji="1" lang="en-US" altLang="ko-KR" dirty="0">
                <a:solidFill>
                  <a:schemeClr val="bg1"/>
                </a:solidFill>
              </a:rPr>
              <a:t>why? : generator</a:t>
            </a:r>
            <a:r>
              <a:rPr kumimoji="1" lang="ko-KR" altLang="en-US" dirty="0">
                <a:solidFill>
                  <a:schemeClr val="bg1"/>
                </a:solidFill>
              </a:rPr>
              <a:t>가 </a:t>
            </a:r>
            <a:r>
              <a:rPr kumimoji="1" lang="en-US" altLang="ko-KR" dirty="0">
                <a:solidFill>
                  <a:schemeClr val="bg1"/>
                </a:solidFill>
              </a:rPr>
              <a:t>fake</a:t>
            </a:r>
            <a:r>
              <a:rPr kumimoji="1" lang="ko-KR" altLang="en-US" dirty="0">
                <a:solidFill>
                  <a:schemeClr val="bg1"/>
                </a:solidFill>
              </a:rPr>
              <a:t>이미지를 계속 만들면서 거짓 이미지를 구별하는     </a:t>
            </a:r>
            <a:endParaRPr kumimoji="1" lang="en-US" altLang="ko-KR" dirty="0">
              <a:solidFill>
                <a:schemeClr val="bg1"/>
              </a:solidFill>
            </a:endParaRPr>
          </a:p>
          <a:p>
            <a:r>
              <a:rPr kumimoji="1" lang="ko-KR" altLang="en-US" dirty="0">
                <a:solidFill>
                  <a:schemeClr val="bg1"/>
                </a:solidFill>
              </a:rPr>
              <a:t>               훈련을 집중적으로 진행하기 때문에</a:t>
            </a:r>
            <a:r>
              <a:rPr kumimoji="1" lang="en-US" altLang="ko-KR" dirty="0">
                <a:solidFill>
                  <a:schemeClr val="bg1"/>
                </a:solidFill>
              </a:rPr>
              <a:t>!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6473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학습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E8E7490B-07C0-B54A-EC3E-16A531264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737" y="1060576"/>
            <a:ext cx="5544834" cy="239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17D14-D8A4-E57B-B541-95304912145D}"/>
              </a:ext>
            </a:extLst>
          </p:cNvPr>
          <p:cNvSpPr txBox="1"/>
          <p:nvPr/>
        </p:nvSpPr>
        <p:spPr>
          <a:xfrm>
            <a:off x="6578930" y="2128414"/>
            <a:ext cx="3610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rgbClr val="FF0000"/>
                </a:solidFill>
              </a:rPr>
              <a:t>False</a:t>
            </a:r>
            <a:endParaRPr kumimoji="1" lang="ko-KR" altLang="en-US" sz="4000" dirty="0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DEE3C08-2393-E5C6-A6BF-23288CE5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05" y="3574119"/>
            <a:ext cx="5578196" cy="122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C8CC2A2-593B-5E9B-9532-1D3D9ABD9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05" y="4760353"/>
            <a:ext cx="5578195" cy="122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6E6A36-0543-10BA-A673-41487C4D8760}"/>
              </a:ext>
            </a:extLst>
          </p:cNvPr>
          <p:cNvSpPr txBox="1"/>
          <p:nvPr/>
        </p:nvSpPr>
        <p:spPr>
          <a:xfrm>
            <a:off x="4478522" y="4447947"/>
            <a:ext cx="3610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accent5"/>
                </a:solidFill>
              </a:rPr>
              <a:t>True</a:t>
            </a:r>
            <a:endParaRPr kumimoji="1" lang="ko-KR" altLang="en-US" sz="4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86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특징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95739-BEDD-3C39-6897-86DA7752E96E}"/>
              </a:ext>
            </a:extLst>
          </p:cNvPr>
          <p:cNvSpPr txBox="1"/>
          <p:nvPr/>
        </p:nvSpPr>
        <p:spPr>
          <a:xfrm>
            <a:off x="1383632" y="1311442"/>
            <a:ext cx="924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solidFill>
                  <a:schemeClr val="bg1"/>
                </a:solidFill>
              </a:rPr>
              <a:t>password dataset(</a:t>
            </a:r>
            <a:r>
              <a:rPr kumimoji="1" lang="ko-KR" altLang="en-US" dirty="0">
                <a:solidFill>
                  <a:schemeClr val="bg1"/>
                </a:solidFill>
              </a:rPr>
              <a:t>예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이미지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  <a:r>
              <a:rPr kumimoji="1" lang="ko-KR" altLang="en-US" dirty="0">
                <a:solidFill>
                  <a:schemeClr val="bg1"/>
                </a:solidFill>
              </a:rPr>
              <a:t>가 더욱 복잡할수록 안전함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                                                                                                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&lt;---&gt;</a:t>
            </a:r>
            <a:r>
              <a:rPr kumimoji="1" lang="ko-KR" altLang="en-US" dirty="0">
                <a:solidFill>
                  <a:schemeClr val="bg1"/>
                </a:solidFill>
                <a:sym typeface="Wingdings" pitchFamily="2" charset="2"/>
              </a:rPr>
              <a:t> 복잡할수록 학습시간이 증가</a:t>
            </a:r>
            <a:r>
              <a:rPr kumimoji="1" lang="en-US" altLang="ko-KR" dirty="0">
                <a:solidFill>
                  <a:schemeClr val="bg1"/>
                </a:solidFill>
                <a:sym typeface="Wingdings" pitchFamily="2" charset="2"/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FD46D9F-F909-049F-D587-79E8FAE16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1" y="2417370"/>
            <a:ext cx="5264054" cy="11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7FBF9B5-AD87-89FE-8634-0E61B4C22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21" y="3603604"/>
            <a:ext cx="5264053" cy="115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779159-4EFE-281F-87C2-A02777EFC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100" y="2170911"/>
            <a:ext cx="25709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2E4C69-FA1B-E4FB-F2F0-D693C11734A9}"/>
              </a:ext>
            </a:extLst>
          </p:cNvPr>
          <p:cNvSpPr txBox="1"/>
          <p:nvPr/>
        </p:nvSpPr>
        <p:spPr>
          <a:xfrm>
            <a:off x="6410429" y="3396761"/>
            <a:ext cx="806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400" dirty="0">
                <a:solidFill>
                  <a:srgbClr val="FF0000"/>
                </a:solidFill>
              </a:rPr>
              <a:t>&lt;</a:t>
            </a:r>
            <a:endParaRPr kumimoji="1" lang="ko-KR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78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특징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924276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95739-BEDD-3C39-6897-86DA7752E96E}"/>
              </a:ext>
            </a:extLst>
          </p:cNvPr>
          <p:cNvSpPr txBox="1"/>
          <p:nvPr/>
        </p:nvSpPr>
        <p:spPr>
          <a:xfrm>
            <a:off x="1383632" y="1311442"/>
            <a:ext cx="9243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2.</a:t>
            </a:r>
            <a:r>
              <a:rPr kumimoji="1" lang="ko-KR" altLang="en-US" dirty="0">
                <a:solidFill>
                  <a:schemeClr val="bg1"/>
                </a:solidFill>
              </a:rPr>
              <a:t> 딥러닝 기반이기 때문에 해킹하기 어려움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bg1"/>
                </a:solidFill>
              </a:rPr>
              <a:t>       </a:t>
            </a:r>
            <a:r>
              <a:rPr kumimoji="1" lang="en-US" altLang="ko-KR" dirty="0">
                <a:solidFill>
                  <a:schemeClr val="bg1"/>
                </a:solidFill>
              </a:rPr>
              <a:t>-&gt;</a:t>
            </a:r>
            <a:r>
              <a:rPr kumimoji="1" lang="ko-KR" altLang="en-US" dirty="0">
                <a:solidFill>
                  <a:schemeClr val="bg1"/>
                </a:solidFill>
              </a:rPr>
              <a:t> 해킹을 </a:t>
            </a:r>
            <a:r>
              <a:rPr kumimoji="1" lang="ko-KR" altLang="en-US" dirty="0" err="1">
                <a:solidFill>
                  <a:schemeClr val="bg1"/>
                </a:solidFill>
              </a:rPr>
              <a:t>할려면</a:t>
            </a:r>
            <a:r>
              <a:rPr kumimoji="1" lang="ko-KR" altLang="en-US" dirty="0">
                <a:solidFill>
                  <a:schemeClr val="bg1"/>
                </a:solidFill>
              </a:rPr>
              <a:t> 최소 </a:t>
            </a:r>
            <a:r>
              <a:rPr kumimoji="1" lang="ko-KR" altLang="en-US" dirty="0" err="1">
                <a:solidFill>
                  <a:schemeClr val="bg1"/>
                </a:solidFill>
              </a:rPr>
              <a:t>몇억개의</a:t>
            </a:r>
            <a:r>
              <a:rPr kumimoji="1" lang="ko-KR" altLang="en-US" dirty="0">
                <a:solidFill>
                  <a:schemeClr val="bg1"/>
                </a:solidFill>
              </a:rPr>
              <a:t> 파라미터를 모두 의도적으로 조작해야 함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23CB7-FDD5-593D-146B-24F2D81089F0}"/>
              </a:ext>
            </a:extLst>
          </p:cNvPr>
          <p:cNvSpPr txBox="1"/>
          <p:nvPr/>
        </p:nvSpPr>
        <p:spPr>
          <a:xfrm>
            <a:off x="1383632" y="2660402"/>
            <a:ext cx="924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3.</a:t>
            </a:r>
            <a:r>
              <a:rPr kumimoji="1" lang="ko-KR" altLang="en-US" dirty="0">
                <a:solidFill>
                  <a:schemeClr val="bg1"/>
                </a:solidFill>
              </a:rPr>
              <a:t> 계속해서 생성자가 해킹을 시도하기때문에 실전 상황에서 강한 장점이 있음</a:t>
            </a:r>
            <a:r>
              <a:rPr kumimoji="1" lang="en-US" altLang="ko-KR" dirty="0">
                <a:solidFill>
                  <a:schemeClr val="bg1"/>
                </a:solidFill>
              </a:rPr>
              <a:t>.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C11D1D-3082-F6DB-633F-3F1B7FFFAEF7}"/>
              </a:ext>
            </a:extLst>
          </p:cNvPr>
          <p:cNvSpPr txBox="1"/>
          <p:nvPr/>
        </p:nvSpPr>
        <p:spPr>
          <a:xfrm>
            <a:off x="2082782" y="4379017"/>
            <a:ext cx="7589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BUT,</a:t>
            </a:r>
            <a:r>
              <a:rPr kumimoji="1" lang="ko-KR" altLang="en-US" dirty="0">
                <a:solidFill>
                  <a:srgbClr val="FF0000"/>
                </a:solidFill>
              </a:rPr>
              <a:t> 저의 머리속에서 나온 </a:t>
            </a:r>
            <a:r>
              <a:rPr kumimoji="1" lang="en-US" altLang="ko-KR" dirty="0">
                <a:solidFill>
                  <a:srgbClr val="FF0000"/>
                </a:solidFill>
              </a:rPr>
              <a:t>GAN</a:t>
            </a:r>
            <a:r>
              <a:rPr kumimoji="1" lang="ko-KR" altLang="en-US" dirty="0">
                <a:solidFill>
                  <a:srgbClr val="FF0000"/>
                </a:solidFill>
              </a:rPr>
              <a:t> 활용 방안이기 때문에 더욱 추가적인 연구 필요</a:t>
            </a:r>
            <a:r>
              <a:rPr kumimoji="1" lang="en-US" altLang="ko-KR" dirty="0">
                <a:solidFill>
                  <a:srgbClr val="FF0000"/>
                </a:solidFill>
              </a:rPr>
              <a:t>.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711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2315" y="2879848"/>
            <a:ext cx="10131425" cy="1098304"/>
          </a:xfrm>
        </p:spPr>
        <p:txBody>
          <a:bodyPr/>
          <a:lstStyle/>
          <a:p>
            <a:r>
              <a:rPr kumimoji="1" lang="ko-KR" altLang="en-US" dirty="0">
                <a:latin typeface="Roboto Mono Medium for Powerlin" pitchFamily="2" charset="0"/>
              </a:rPr>
              <a:t>감사합니다</a:t>
            </a:r>
            <a:r>
              <a:rPr kumimoji="1" lang="en-US" altLang="ko-KR" dirty="0">
                <a:latin typeface="Roboto Mono Medium for Powerlin" pitchFamily="2" charset="0"/>
              </a:rPr>
              <a:t>.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09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</a:t>
            </a:r>
            <a:r>
              <a:rPr kumimoji="1" lang="ko-KR" altLang="en-US" dirty="0">
                <a:latin typeface="Roboto Mono Medium for Powerlin" pitchFamily="2" charset="0"/>
              </a:rPr>
              <a:t> 소개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15127-A3C1-BD91-BD73-CE942175DA73}"/>
              </a:ext>
            </a:extLst>
          </p:cNvPr>
          <p:cNvSpPr txBox="1"/>
          <p:nvPr/>
        </p:nvSpPr>
        <p:spPr>
          <a:xfrm>
            <a:off x="496077" y="1218245"/>
            <a:ext cx="981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solidFill>
                  <a:schemeClr val="bg1"/>
                </a:solidFill>
              </a:rPr>
              <a:t>위 예시를 구현하면 아래와 같다</a:t>
            </a:r>
            <a:r>
              <a:rPr kumimoji="1" lang="en-US" altLang="ko-KR" sz="3200" dirty="0">
                <a:solidFill>
                  <a:schemeClr val="bg1"/>
                </a:solidFill>
              </a:rPr>
              <a:t>.</a:t>
            </a:r>
            <a:endParaRPr kumimoji="1"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3E2215A-2B1B-7AF0-8D5A-DA6422E8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7" y="1803020"/>
            <a:ext cx="10991121" cy="162598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FCF346-C778-DA0A-F3DF-A9495BBB2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915" y="3429000"/>
            <a:ext cx="6384471" cy="29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</a:t>
            </a:r>
            <a:r>
              <a:rPr kumimoji="1" lang="ko-KR" altLang="en-US" dirty="0">
                <a:latin typeface="Roboto Mono Medium for Powerlin" pitchFamily="2" charset="0"/>
              </a:rPr>
              <a:t> 소개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9D9865-3BF9-3227-6D8F-9E2546ACB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18" y="1530019"/>
            <a:ext cx="9881364" cy="43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9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</a:t>
            </a:r>
            <a:r>
              <a:rPr kumimoji="1" lang="ko-KR" altLang="en-US" dirty="0">
                <a:latin typeface="Roboto Mono Medium for Powerlin" pitchFamily="2" charset="0"/>
              </a:rPr>
              <a:t> 종류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15127-A3C1-BD91-BD73-CE942175DA73}"/>
              </a:ext>
            </a:extLst>
          </p:cNvPr>
          <p:cNvSpPr txBox="1"/>
          <p:nvPr/>
        </p:nvSpPr>
        <p:spPr>
          <a:xfrm>
            <a:off x="811989" y="1731123"/>
            <a:ext cx="98155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SRGAN(Super Resolution GAN)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저해상도 이미지를 고해상도로 변환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Stack GAN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입력된 문장과 단어를 해석해 이미지를 생성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3D GAN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    </a:t>
            </a:r>
            <a:r>
              <a:rPr kumimoji="1" lang="en-US" altLang="ko-KR" sz="3200" dirty="0">
                <a:solidFill>
                  <a:schemeClr val="bg1"/>
                </a:solidFill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2D</a:t>
            </a:r>
            <a:r>
              <a:rPr kumimoji="1" lang="ko-KR" altLang="en-US" sz="3200" dirty="0">
                <a:solidFill>
                  <a:schemeClr val="bg1"/>
                </a:solidFill>
              </a:rPr>
              <a:t> 이미지를 </a:t>
            </a:r>
            <a:r>
              <a:rPr kumimoji="1" lang="en-US" altLang="ko-KR" sz="3200" dirty="0">
                <a:solidFill>
                  <a:schemeClr val="bg1"/>
                </a:solidFill>
              </a:rPr>
              <a:t>3D</a:t>
            </a:r>
            <a:r>
              <a:rPr kumimoji="1" lang="ko-KR" altLang="en-US" sz="3200" dirty="0">
                <a:solidFill>
                  <a:schemeClr val="bg1"/>
                </a:solidFill>
              </a:rPr>
              <a:t> 이미지로 변환함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Cycle GAN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이미지를 바꿈 </a:t>
            </a:r>
            <a:r>
              <a:rPr kumimoji="1" lang="en-US" altLang="ko-KR" sz="3200" dirty="0">
                <a:solidFill>
                  <a:schemeClr val="bg1"/>
                </a:solidFill>
              </a:rPr>
              <a:t>ex) </a:t>
            </a:r>
            <a:r>
              <a:rPr kumimoji="1" lang="ko-KR" altLang="en-US" sz="3200" dirty="0">
                <a:solidFill>
                  <a:schemeClr val="bg1"/>
                </a:solidFill>
              </a:rPr>
              <a:t>밤 </a:t>
            </a:r>
            <a:r>
              <a:rPr kumimoji="1" lang="en-US" altLang="ko-KR" sz="3200" dirty="0">
                <a:solidFill>
                  <a:schemeClr val="bg1"/>
                </a:solidFill>
              </a:rPr>
              <a:t>-&gt;</a:t>
            </a:r>
            <a:r>
              <a:rPr kumimoji="1" lang="ko-KR" altLang="en-US" sz="3200" dirty="0">
                <a:solidFill>
                  <a:schemeClr val="bg1"/>
                </a:solidFill>
              </a:rPr>
              <a:t> 낮 </a:t>
            </a:r>
            <a:r>
              <a:rPr kumimoji="1" lang="en-US" altLang="ko-KR" sz="3200" dirty="0">
                <a:solidFill>
                  <a:schemeClr val="bg1"/>
                </a:solidFill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</a:rPr>
              <a:t> 경주마 </a:t>
            </a:r>
            <a:r>
              <a:rPr kumimoji="1" lang="en-US" altLang="ko-KR" sz="3200" dirty="0">
                <a:solidFill>
                  <a:schemeClr val="bg1"/>
                </a:solidFill>
              </a:rPr>
              <a:t>-&gt;</a:t>
            </a:r>
            <a:r>
              <a:rPr kumimoji="1" lang="ko-KR" altLang="en-US" sz="3200" dirty="0">
                <a:solidFill>
                  <a:schemeClr val="bg1"/>
                </a:solidFill>
              </a:rPr>
              <a:t> 얼룩말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521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</a:t>
            </a:r>
            <a:r>
              <a:rPr kumimoji="1" lang="ko-KR" altLang="en-US" dirty="0">
                <a:latin typeface="Roboto Mono Medium for Powerlin" pitchFamily="2" charset="0"/>
              </a:rPr>
              <a:t> 구현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832732"/>
            <a:ext cx="11736405" cy="583763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image_at_epoch_0022 (1).</a:t>
            </a:r>
            <a:r>
              <a:rPr kumimoji="1" lang="en-US" altLang="ko-KR" dirty="0" err="1"/>
              <a:t>png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15127-A3C1-BD91-BD73-CE942175DA73}"/>
              </a:ext>
            </a:extLst>
          </p:cNvPr>
          <p:cNvSpPr txBox="1"/>
          <p:nvPr/>
        </p:nvSpPr>
        <p:spPr>
          <a:xfrm>
            <a:off x="654032" y="1287429"/>
            <a:ext cx="981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solidFill>
                  <a:schemeClr val="bg1"/>
                </a:solidFill>
              </a:rPr>
              <a:t>DCGAN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5A947D4F-2FE1-C50E-36EB-9CBBFF66F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52" y="2120186"/>
            <a:ext cx="7977466" cy="363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9CF7EC33-446D-72D2-370A-E9A381900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511126"/>
            <a:ext cx="1944914" cy="19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4ACF4F65-7D5A-83C4-C689-6BD631660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552" y="893761"/>
            <a:ext cx="1400223" cy="139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97BB75-2776-544A-052D-48D9C40CB1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745" y="863170"/>
            <a:ext cx="1715520" cy="1486726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1329B92-9A96-5B96-2356-8B0C1D86B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0" y="951171"/>
            <a:ext cx="1847681" cy="184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C20D18-616D-3A18-677D-EB38D7F11579}"/>
              </a:ext>
            </a:extLst>
          </p:cNvPr>
          <p:cNvSpPr txBox="1"/>
          <p:nvPr/>
        </p:nvSpPr>
        <p:spPr>
          <a:xfrm>
            <a:off x="2083631" y="2274739"/>
            <a:ext cx="110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3 epoch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8767-35A6-203B-545C-6E7AD47D120E}"/>
              </a:ext>
            </a:extLst>
          </p:cNvPr>
          <p:cNvSpPr txBox="1"/>
          <p:nvPr/>
        </p:nvSpPr>
        <p:spPr>
          <a:xfrm>
            <a:off x="4762590" y="2129607"/>
            <a:ext cx="110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15 epoch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5C85B2-7629-277F-9C91-13FA9EB77CAE}"/>
              </a:ext>
            </a:extLst>
          </p:cNvPr>
          <p:cNvSpPr txBox="1"/>
          <p:nvPr/>
        </p:nvSpPr>
        <p:spPr>
          <a:xfrm>
            <a:off x="7766180" y="1021185"/>
            <a:ext cx="1109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60 epoch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FB79B2CD-829B-9A4A-8B74-7B64DFB5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97" y="5421144"/>
            <a:ext cx="6196290" cy="70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39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GAN</a:t>
            </a:r>
            <a:r>
              <a:rPr kumimoji="1" lang="ko-KR" altLang="en-US" dirty="0">
                <a:latin typeface="Roboto Mono Medium for Powerlin" pitchFamily="2" charset="0"/>
              </a:rPr>
              <a:t> 종류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15127-A3C1-BD91-BD73-CE942175DA73}"/>
              </a:ext>
            </a:extLst>
          </p:cNvPr>
          <p:cNvSpPr txBox="1"/>
          <p:nvPr/>
        </p:nvSpPr>
        <p:spPr>
          <a:xfrm>
            <a:off x="811989" y="1731123"/>
            <a:ext cx="98155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en-US" altLang="ko-KR" sz="3200" dirty="0">
                <a:solidFill>
                  <a:schemeClr val="bg1"/>
                </a:solidFill>
              </a:rPr>
              <a:t>SRGAN(Super Resolution GAN)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저해상도 이미지를 고해상도로 변환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2.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Stack GAN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입력된 문장과 단어를 해석해 이미지를 생성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3.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3D GAN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ko-KR" altLang="en-US" sz="3200" dirty="0">
                <a:solidFill>
                  <a:schemeClr val="bg1"/>
                </a:solidFill>
              </a:rPr>
              <a:t>    </a:t>
            </a:r>
            <a:r>
              <a:rPr kumimoji="1" lang="en-US" altLang="ko-KR" sz="3200" dirty="0">
                <a:solidFill>
                  <a:schemeClr val="bg1"/>
                </a:solidFill>
              </a:rPr>
              <a:t>-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2D</a:t>
            </a:r>
            <a:r>
              <a:rPr kumimoji="1" lang="ko-KR" altLang="en-US" sz="3200" dirty="0">
                <a:solidFill>
                  <a:schemeClr val="bg1"/>
                </a:solidFill>
              </a:rPr>
              <a:t> 이미지를 </a:t>
            </a:r>
            <a:r>
              <a:rPr kumimoji="1" lang="en-US" altLang="ko-KR" sz="3200" dirty="0">
                <a:solidFill>
                  <a:schemeClr val="bg1"/>
                </a:solidFill>
              </a:rPr>
              <a:t>3D</a:t>
            </a:r>
            <a:r>
              <a:rPr kumimoji="1" lang="ko-KR" altLang="en-US" sz="3200" dirty="0">
                <a:solidFill>
                  <a:schemeClr val="bg1"/>
                </a:solidFill>
              </a:rPr>
              <a:t> 이미지로 변환함</a:t>
            </a:r>
            <a:endParaRPr kumimoji="1" lang="en-US" altLang="ko-KR" sz="3200" dirty="0">
              <a:solidFill>
                <a:schemeClr val="bg1"/>
              </a:solidFill>
            </a:endParaRP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4.</a:t>
            </a:r>
            <a:r>
              <a:rPr kumimoji="1" lang="ko-KR" altLang="en-US" sz="3200" dirty="0">
                <a:solidFill>
                  <a:schemeClr val="bg1"/>
                </a:solidFill>
              </a:rPr>
              <a:t> </a:t>
            </a:r>
            <a:r>
              <a:rPr kumimoji="1" lang="en-US" altLang="ko-KR" sz="3200" dirty="0">
                <a:solidFill>
                  <a:schemeClr val="bg1"/>
                </a:solidFill>
              </a:rPr>
              <a:t>Cycle GAN</a:t>
            </a:r>
          </a:p>
          <a:p>
            <a:r>
              <a:rPr kumimoji="1" lang="en-US" altLang="ko-KR" sz="3200" dirty="0">
                <a:solidFill>
                  <a:schemeClr val="bg1"/>
                </a:solidFill>
              </a:rPr>
              <a:t>    - </a:t>
            </a:r>
            <a:r>
              <a:rPr kumimoji="1" lang="ko-KR" altLang="en-US" sz="3200" dirty="0">
                <a:solidFill>
                  <a:schemeClr val="bg1"/>
                </a:solidFill>
              </a:rPr>
              <a:t>이미지를 바꿈 </a:t>
            </a:r>
            <a:r>
              <a:rPr kumimoji="1" lang="en-US" altLang="ko-KR" sz="3200" dirty="0">
                <a:solidFill>
                  <a:schemeClr val="bg1"/>
                </a:solidFill>
              </a:rPr>
              <a:t>ex) </a:t>
            </a:r>
            <a:r>
              <a:rPr kumimoji="1" lang="ko-KR" altLang="en-US" sz="3200" dirty="0">
                <a:solidFill>
                  <a:schemeClr val="bg1"/>
                </a:solidFill>
              </a:rPr>
              <a:t>밤 </a:t>
            </a:r>
            <a:r>
              <a:rPr kumimoji="1" lang="en-US" altLang="ko-KR" sz="3200" dirty="0">
                <a:solidFill>
                  <a:schemeClr val="bg1"/>
                </a:solidFill>
              </a:rPr>
              <a:t>-&gt;</a:t>
            </a:r>
            <a:r>
              <a:rPr kumimoji="1" lang="ko-KR" altLang="en-US" sz="3200" dirty="0">
                <a:solidFill>
                  <a:schemeClr val="bg1"/>
                </a:solidFill>
              </a:rPr>
              <a:t> 낮 </a:t>
            </a:r>
            <a:r>
              <a:rPr kumimoji="1" lang="en-US" altLang="ko-KR" sz="3200" dirty="0">
                <a:solidFill>
                  <a:schemeClr val="bg1"/>
                </a:solidFill>
              </a:rPr>
              <a:t>,</a:t>
            </a:r>
            <a:r>
              <a:rPr kumimoji="1" lang="ko-KR" altLang="en-US" sz="3200" dirty="0">
                <a:solidFill>
                  <a:schemeClr val="bg1"/>
                </a:solidFill>
              </a:rPr>
              <a:t> 경주마 </a:t>
            </a:r>
            <a:r>
              <a:rPr kumimoji="1" lang="en-US" altLang="ko-KR" sz="3200" dirty="0">
                <a:solidFill>
                  <a:schemeClr val="bg1"/>
                </a:solidFill>
              </a:rPr>
              <a:t>-&gt;</a:t>
            </a:r>
            <a:r>
              <a:rPr kumimoji="1" lang="ko-KR" altLang="en-US" sz="3200" dirty="0">
                <a:solidFill>
                  <a:schemeClr val="bg1"/>
                </a:solidFill>
              </a:rPr>
              <a:t> 얼룩말</a:t>
            </a:r>
            <a:endParaRPr kumimoji="1"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84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1C739A-2C9C-F1A3-5A3E-D2AD8E3298E0}"/>
              </a:ext>
            </a:extLst>
          </p:cNvPr>
          <p:cNvSpPr txBox="1"/>
          <p:nvPr/>
        </p:nvSpPr>
        <p:spPr>
          <a:xfrm>
            <a:off x="6301268" y="1029364"/>
            <a:ext cx="54296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800" dirty="0">
                <a:latin typeface="Stencil" pitchFamily="82" charset="0"/>
                <a:ea typeface="Brush Script MT" panose="03060802040406070304" pitchFamily="66" charset="-122"/>
                <a:cs typeface="Brush Script MT" panose="03060802040406070304" pitchFamily="66" charset="-122"/>
              </a:rPr>
              <a:t>LOCK GAN</a:t>
            </a:r>
            <a:endParaRPr kumimoji="1" lang="ko-KR" altLang="en-US" sz="8800" dirty="0">
              <a:latin typeface="Stencil" pitchFamily="82" charset="0"/>
              <a:ea typeface="BM DoHyeon OTF" panose="020B0600000101010101" pitchFamily="34" charset="-127"/>
              <a:cs typeface="Brush Script MT" panose="03060802040406070304" pitchFamily="66" charset="-12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761AD-1473-6C9D-E374-49E1FB71384E}"/>
              </a:ext>
            </a:extLst>
          </p:cNvPr>
          <p:cNvSpPr txBox="1"/>
          <p:nvPr/>
        </p:nvSpPr>
        <p:spPr>
          <a:xfrm>
            <a:off x="3048886" y="3244334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CF8B63A5-F433-71A0-A0A0-702085C6CF01}"/>
                  </a:ext>
                </a:extLst>
              </p14:cNvPr>
              <p14:cNvContentPartPr/>
              <p14:nvPr/>
            </p14:nvContentPartPr>
            <p14:xfrm>
              <a:off x="9740838" y="2694851"/>
              <a:ext cx="360" cy="36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CF8B63A5-F433-71A0-A0A0-702085C6CF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2198" y="268585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73358C15-2752-0B0E-042C-5127CDB6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40" y="1029364"/>
            <a:ext cx="5168604" cy="516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98EF22-C4D0-0FE4-5D23-C3698CE49C3A}"/>
              </a:ext>
            </a:extLst>
          </p:cNvPr>
          <p:cNvSpPr txBox="1"/>
          <p:nvPr/>
        </p:nvSpPr>
        <p:spPr>
          <a:xfrm>
            <a:off x="6730248" y="2475914"/>
            <a:ext cx="5461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GAN</a:t>
            </a:r>
            <a:r>
              <a:rPr kumimoji="1" lang="ko-KR" altLang="en-US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을 사용한 </a:t>
            </a:r>
            <a:r>
              <a:rPr kumimoji="1" lang="en-US" altLang="ko-KR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2</a:t>
            </a:r>
            <a:r>
              <a:rPr kumimoji="1" lang="ko-KR" altLang="en-US" sz="2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중 암호화 방안</a:t>
            </a:r>
            <a:endParaRPr kumimoji="1" lang="en-US" altLang="ko-KR" sz="2800" dirty="0"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2281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6954C-5396-03FD-A0A3-7BE68AD4F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77" y="0"/>
            <a:ext cx="10131425" cy="1098304"/>
          </a:xfrm>
        </p:spPr>
        <p:txBody>
          <a:bodyPr/>
          <a:lstStyle/>
          <a:p>
            <a:r>
              <a:rPr kumimoji="1" lang="en-US" altLang="ko-KR" dirty="0">
                <a:latin typeface="Roboto Mono Medium for Powerlin" pitchFamily="2" charset="0"/>
                <a:ea typeface="Roboto Mono Medium for Powerlin" pitchFamily="2" charset="0"/>
              </a:rPr>
              <a:t>LOCK GAN</a:t>
            </a:r>
            <a:r>
              <a:rPr kumimoji="1" lang="ko-KR" altLang="en-US" dirty="0">
                <a:latin typeface="Roboto Mono Medium for Powerlin" pitchFamily="2" charset="0"/>
                <a:ea typeface="Roboto Mono Medium for Powerlin" pitchFamily="2" charset="0"/>
              </a:rPr>
              <a:t> 아이디어</a:t>
            </a:r>
            <a:endParaRPr kumimoji="1" lang="ko-KR" altLang="en-US" dirty="0">
              <a:latin typeface="Roboto Mono Medium for Powerlin" pitchFamily="2" charset="0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11792E-12B3-B790-79F5-D7DE00556CA5}"/>
              </a:ext>
            </a:extLst>
          </p:cNvPr>
          <p:cNvSpPr/>
          <p:nvPr/>
        </p:nvSpPr>
        <p:spPr>
          <a:xfrm>
            <a:off x="227797" y="1021882"/>
            <a:ext cx="11736405" cy="545035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EF8353-4D62-39E2-A27E-51D7708DC0AF}"/>
              </a:ext>
            </a:extLst>
          </p:cNvPr>
          <p:cNvSpPr txBox="1"/>
          <p:nvPr/>
        </p:nvSpPr>
        <p:spPr>
          <a:xfrm>
            <a:off x="2259789" y="1108464"/>
            <a:ext cx="75954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Q. GAN</a:t>
            </a:r>
            <a:r>
              <a:rPr kumimoji="1" lang="ko-KR" altLang="en-US" sz="4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의 경쟁 시스템을 암호화 이론에 적용시켜볼 수 있을까</a:t>
            </a:r>
            <a:r>
              <a:rPr kumimoji="1" lang="en-US" altLang="ko-KR" sz="40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kumimoji="1" lang="ko-KR" altLang="en-US" sz="40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6C4D005-6489-9E87-FDEC-1683F7F13CE7}"/>
              </a:ext>
            </a:extLst>
          </p:cNvPr>
          <p:cNvSpPr/>
          <p:nvPr/>
        </p:nvSpPr>
        <p:spPr>
          <a:xfrm>
            <a:off x="597677" y="3073715"/>
            <a:ext cx="4208003" cy="25515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* </a:t>
            </a:r>
            <a:r>
              <a:rPr kumimoji="1" lang="ko-KR" altLang="en-US" dirty="0" err="1"/>
              <a:t>블랙해커의</a:t>
            </a:r>
            <a:r>
              <a:rPr kumimoji="1" lang="ko-KR" altLang="en-US" dirty="0"/>
              <a:t> 역할을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4B2C39E-2194-D0BC-263F-F00FD87EE593}"/>
              </a:ext>
            </a:extLst>
          </p:cNvPr>
          <p:cNvSpPr/>
          <p:nvPr/>
        </p:nvSpPr>
        <p:spPr>
          <a:xfrm>
            <a:off x="7059437" y="3073715"/>
            <a:ext cx="4208003" cy="255157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Generator</a:t>
            </a:r>
            <a:br>
              <a:rPr kumimoji="1" lang="en-US" altLang="ko-KR" dirty="0"/>
            </a:br>
            <a:br>
              <a:rPr kumimoji="1" lang="en-US" altLang="ko-KR" dirty="0"/>
            </a:br>
            <a:r>
              <a:rPr kumimoji="1" lang="en-US" altLang="ko-KR" dirty="0"/>
              <a:t>*</a:t>
            </a:r>
            <a:r>
              <a:rPr kumimoji="1" lang="ko-KR" altLang="en-US" dirty="0" err="1"/>
              <a:t>화이트해커의</a:t>
            </a:r>
            <a:r>
              <a:rPr kumimoji="1" lang="ko-KR" altLang="en-US" dirty="0"/>
              <a:t> 역할을 합니다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8" name="왼쪽/오른쪽 화살표[L] 7">
            <a:extLst>
              <a:ext uri="{FF2B5EF4-FFF2-40B4-BE49-F238E27FC236}">
                <a16:creationId xmlns:a16="http://schemas.microsoft.com/office/drawing/2014/main" id="{A4E31E78-04EA-A77F-967C-7A780F47A57A}"/>
              </a:ext>
            </a:extLst>
          </p:cNvPr>
          <p:cNvSpPr/>
          <p:nvPr/>
        </p:nvSpPr>
        <p:spPr>
          <a:xfrm>
            <a:off x="4826000" y="3958344"/>
            <a:ext cx="2194560" cy="782320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40ADCC-76DB-8AF4-CC23-75535AC94175}"/>
              </a:ext>
            </a:extLst>
          </p:cNvPr>
          <p:cNvSpPr txBox="1"/>
          <p:nvPr/>
        </p:nvSpPr>
        <p:spPr>
          <a:xfrm>
            <a:off x="5033398" y="3663994"/>
            <a:ext cx="179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solidFill>
                  <a:schemeClr val="accent3"/>
                </a:solidFill>
              </a:rPr>
              <a:t>상호경쟁</a:t>
            </a:r>
          </a:p>
        </p:txBody>
      </p:sp>
    </p:spTree>
    <p:extLst>
      <p:ext uri="{BB962C8B-B14F-4D97-AF65-F5344CB8AC3E}">
        <p14:creationId xmlns:p14="http://schemas.microsoft.com/office/powerpoint/2010/main" val="3320311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{23269E57-C6DA-E845-9CF5-B95A3F12307E}tf10001058</Template>
  <TotalTime>17150</TotalTime>
  <Words>585</Words>
  <Application>Microsoft Macintosh PowerPoint</Application>
  <PresentationFormat>와이드스크린</PresentationFormat>
  <Paragraphs>135</Paragraphs>
  <Slides>25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맑은 고딕</vt:lpstr>
      <vt:lpstr>BM HANNA Pro OTF</vt:lpstr>
      <vt:lpstr>Hiragino Kaku Gothic Std W8</vt:lpstr>
      <vt:lpstr>Arial</vt:lpstr>
      <vt:lpstr>Calibri</vt:lpstr>
      <vt:lpstr>Calibri Light</vt:lpstr>
      <vt:lpstr>Roboto Mono Medium for Powerlin</vt:lpstr>
      <vt:lpstr>Stencil</vt:lpstr>
      <vt:lpstr>천체</vt:lpstr>
      <vt:lpstr>PowerPoint 프레젠테이션</vt:lpstr>
      <vt:lpstr>GAN(생성적 적대 신경망) 소개</vt:lpstr>
      <vt:lpstr>GAN 소개</vt:lpstr>
      <vt:lpstr>GAN 소개</vt:lpstr>
      <vt:lpstr>GAN 종류</vt:lpstr>
      <vt:lpstr>GAN 구현</vt:lpstr>
      <vt:lpstr>GAN 종류</vt:lpstr>
      <vt:lpstr>PowerPoint 프레젠테이션</vt:lpstr>
      <vt:lpstr>LOCK GAN 아이디어</vt:lpstr>
      <vt:lpstr>LOCK GAN 개요 – 1차 암호화</vt:lpstr>
      <vt:lpstr>LOCK GAN 개요 – 학습구성</vt:lpstr>
      <vt:lpstr>LOCK GAN 구현 - MNIST</vt:lpstr>
      <vt:lpstr>LOCK GAN 구현 – 구성</vt:lpstr>
      <vt:lpstr>LOCK GAN 구현</vt:lpstr>
      <vt:lpstr>LOCK GAN 구현 – 전체구성</vt:lpstr>
      <vt:lpstr>LOCK GAN 구현 – 생성자, 판별자 구현</vt:lpstr>
      <vt:lpstr>LOCK GAN 구현 – 생성자의 sequential</vt:lpstr>
      <vt:lpstr>LOCK GAN 구현 – 판별자의 sequential</vt:lpstr>
      <vt:lpstr>LOCK GAN 학습</vt:lpstr>
      <vt:lpstr>LOCK GAN 학습</vt:lpstr>
      <vt:lpstr>LOCK GAN 학습</vt:lpstr>
      <vt:lpstr>LOCK GAN 학습</vt:lpstr>
      <vt:lpstr>LOCK GAN 특징</vt:lpstr>
      <vt:lpstr>LOCK GAN 특징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민서 강</dc:creator>
  <cp:lastModifiedBy>민서 강</cp:lastModifiedBy>
  <cp:revision>5</cp:revision>
  <dcterms:created xsi:type="dcterms:W3CDTF">2023-08-10T10:32:30Z</dcterms:created>
  <dcterms:modified xsi:type="dcterms:W3CDTF">2023-08-24T03:53:10Z</dcterms:modified>
</cp:coreProperties>
</file>